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slideLayout" Target="/ppt/slideLayouts/slideLayout11.xml" Id="rId2" /><Relationship Type="http://schemas.openxmlformats.org/officeDocument/2006/relationships/notesSlide" Target="/ppt/notesSlides/notesSlide10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image" Target="/ppt/media/image-3-2.png" Id="rId2" /><Relationship Type="http://schemas.openxmlformats.org/officeDocument/2006/relationships/image" Target="/ppt/media/image-3-3.png" Id="rId3" /><Relationship Type="http://schemas.openxmlformats.org/officeDocument/2006/relationships/image" Target="/ppt/media/image-3-4.png" Id="rId4" /><Relationship Type="http://schemas.openxmlformats.org/officeDocument/2006/relationships/slideLayout" Target="/ppt/slideLayouts/slideLayout4.xml" Id="rId5" /><Relationship Type="http://schemas.openxmlformats.org/officeDocument/2006/relationships/notesSlide" Target="/ppt/notesSlides/notesSlide3.xml" Id="rId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svg" Id="rId2" /><Relationship Type="http://schemas.openxmlformats.org/officeDocument/2006/relationships/image" Target="/ppt/media/image-4-3.png" Id="rId3" /><Relationship Type="http://schemas.openxmlformats.org/officeDocument/2006/relationships/image" Target="/ppt/media/image-4-4.png" Id="rId4" /><Relationship Type="http://schemas.openxmlformats.org/officeDocument/2006/relationships/image" Target="/ppt/media/image-4-5.svg" Id="rId5" /><Relationship Type="http://schemas.openxmlformats.org/officeDocument/2006/relationships/image" Target="/ppt/media/image-4-6.png" Id="rId6" /><Relationship Type="http://schemas.openxmlformats.org/officeDocument/2006/relationships/image" Target="/ppt/media/image-4-7.svg" Id="rId7" /><Relationship Type="http://schemas.openxmlformats.org/officeDocument/2006/relationships/image" Target="/ppt/media/image-4-8.png" Id="rId8" /><Relationship Type="http://schemas.openxmlformats.org/officeDocument/2006/relationships/image" Target="/ppt/media/image-4-9.svg" Id="rId9" /><Relationship Type="http://schemas.openxmlformats.org/officeDocument/2006/relationships/image" Target="/ppt/media/image-4-10.png" Id="rId10" /><Relationship Type="http://schemas.openxmlformats.org/officeDocument/2006/relationships/image" Target="/ppt/media/image-4-11.svg" Id="rId11" /><Relationship Type="http://schemas.openxmlformats.org/officeDocument/2006/relationships/image" Target="/ppt/media/image-4-12.png" Id="rId12" /><Relationship Type="http://schemas.openxmlformats.org/officeDocument/2006/relationships/image" Target="/ppt/media/image-4-13.svg" Id="rId13" /><Relationship Type="http://schemas.openxmlformats.org/officeDocument/2006/relationships/slideLayout" Target="/ppt/slideLayouts/slideLayout5.xml" Id="rId14" /><Relationship Type="http://schemas.openxmlformats.org/officeDocument/2006/relationships/notesSlide" Target="/ppt/notesSlides/notesSlide4.xml" Id="rId1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svg" Id="rId2" /><Relationship Type="http://schemas.openxmlformats.org/officeDocument/2006/relationships/image" Target="/ppt/media/image-5-3.png" Id="rId3" /><Relationship Type="http://schemas.openxmlformats.org/officeDocument/2006/relationships/slideLayout" Target="/ppt/slideLayouts/slideLayout6.xml" Id="rId4" /><Relationship Type="http://schemas.openxmlformats.org/officeDocument/2006/relationships/notesSlide" Target="/ppt/notesSlides/notesSlide5.xml" Id="rId5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slideLayout" Target="/ppt/slideLayouts/slideLayout7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image" Target="/ppt/media/image-7-3.png" Id="rId3" /><Relationship Type="http://schemas.openxmlformats.org/officeDocument/2006/relationships/image" Target="/ppt/media/image-7-4.png" Id="rId4" /><Relationship Type="http://schemas.openxmlformats.org/officeDocument/2006/relationships/slideLayout" Target="/ppt/slideLayouts/slideLayout8.xml" Id="rId5" /><Relationship Type="http://schemas.openxmlformats.org/officeDocument/2006/relationships/notesSlide" Target="/ppt/notesSlides/notesSlide7.xml" Id="rId6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slideLayout" Target="/ppt/slideLayouts/slideLayout9.xml" Id="rId2" /><Relationship Type="http://schemas.openxmlformats.org/officeDocument/2006/relationships/notesSlide" Target="/ppt/notesSlides/notesSlide8.xml" Id="rId3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slideLayout" Target="/ppt/slideLayouts/slideLayout10.xml" Id="rId4" /><Relationship Type="http://schemas.openxmlformats.org/officeDocument/2006/relationships/notesSlide" Target="/ppt/notesSlides/notesSlide9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insights from 3,900 purchases to drive strategic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3493" y="581263"/>
            <a:ext cx="4377928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131689" y="1364218"/>
            <a:ext cx="7969448" cy="6284119"/>
          </a:xfrm>
          <a:prstGeom prst="roundRect">
            <a:avLst>
              <a:gd name="adj" fmla="val 2257"/>
            </a:avLst>
          </a:prstGeom>
          <a:solidFill>
            <a:srgbClr val="151617">
              <a:alpha val="9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328618" y="2733080"/>
            <a:ext cx="268581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Implementation Priorities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328618" y="3183493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328618" y="3495318"/>
            <a:ext cx="3709154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7" name="Text 5"/>
          <p:cNvSpPr/>
          <p:nvPr/>
        </p:nvSpPr>
        <p:spPr>
          <a:xfrm>
            <a:off x="1328618" y="3639503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328618" y="4070271"/>
            <a:ext cx="3709154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high-revenue age groups and express shipping users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194935" y="3183493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194935" y="3495318"/>
            <a:ext cx="3709273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1" name="Text 9"/>
          <p:cNvSpPr/>
          <p:nvPr/>
        </p:nvSpPr>
        <p:spPr>
          <a:xfrm>
            <a:off x="5194935" y="3639503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5194935" y="4070271"/>
            <a:ext cx="370927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items in campaigns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328618" y="4941927"/>
            <a:ext cx="19692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1328618" y="5253752"/>
            <a:ext cx="7575590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1328618" y="5397937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Monitor &amp; Iterate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328618" y="5828705"/>
            <a:ext cx="757559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KPIs and adjust strategy quarterly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447490" y="1505664"/>
            <a:ext cx="3916799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 insights into action with data-driven decision making</a:t>
            </a:r>
            <a:endParaRPr lang="en-US" sz="15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7490" y="2249210"/>
            <a:ext cx="3916799" cy="52223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1755934"/>
            <a:ext cx="1154192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sp>
        <p:nvSpPr>
          <p:cNvPr id="4" name="Text 1"/>
          <p:cNvSpPr/>
          <p:nvPr/>
        </p:nvSpPr>
        <p:spPr>
          <a:xfrm>
            <a:off x="1012150" y="1829991"/>
            <a:ext cx="85796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OVERVIEW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31874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Scope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31032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Mission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381642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 transactional data to uncover spending patterns, customer segments, and product preferences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007531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3.9K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864037" y="6130647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3438882" y="5007531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6400" dirty="0"/>
          </a:p>
        </p:txBody>
      </p:sp>
      <p:sp>
        <p:nvSpPr>
          <p:cNvPr id="11" name="Text 8"/>
          <p:cNvSpPr/>
          <p:nvPr/>
        </p:nvSpPr>
        <p:spPr>
          <a:xfrm>
            <a:off x="3438882" y="6130647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13728" y="5007531"/>
            <a:ext cx="22662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6400" dirty="0"/>
          </a:p>
        </p:txBody>
      </p:sp>
      <p:sp>
        <p:nvSpPr>
          <p:cNvPr id="13" name="Text 10"/>
          <p:cNvSpPr/>
          <p:nvPr/>
        </p:nvSpPr>
        <p:spPr>
          <a:xfrm>
            <a:off x="6013728" y="6130647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Categories</a:t>
            </a: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58441" y="674489"/>
            <a:ext cx="1853208" cy="475298"/>
          </a:xfrm>
          <a:prstGeom prst="roundRect">
            <a:avLst>
              <a:gd name="adj" fmla="val 17341"/>
            </a:avLst>
          </a:prstGeom>
          <a:noFill/>
          <a:ln w="7620">
            <a:solidFill>
              <a:srgbClr val="A95B9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3222" y="755690"/>
            <a:ext cx="1543645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FOUNDATION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58441" y="1247180"/>
            <a:ext cx="5451038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at a Glance</a:t>
            </a:r>
            <a:endParaRPr lang="en-US" sz="4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441" y="2293977"/>
            <a:ext cx="2378750" cy="2378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8441" y="4977289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Demographics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58441" y="5464135"/>
            <a:ext cx="4101465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Age, gender, location, subscription status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468" y="2293977"/>
            <a:ext cx="2378750" cy="237875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64468" y="4977289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 Details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64468" y="5464135"/>
            <a:ext cx="4101465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Item, category, amount, season, size, color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94" y="2293977"/>
            <a:ext cx="2378750" cy="23787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0494" y="4977289"/>
            <a:ext cx="2725460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Shopping Behavior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9670494" y="5464135"/>
            <a:ext cx="4101465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Discounts, reviews, frequency, shipping type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858441" y="6520458"/>
            <a:ext cx="12913519" cy="1037987"/>
          </a:xfrm>
          <a:prstGeom prst="roundRect">
            <a:avLst>
              <a:gd name="adj" fmla="val 9926"/>
            </a:avLst>
          </a:prstGeom>
          <a:solidFill>
            <a:srgbClr val="321A2C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09" y="6879074"/>
            <a:ext cx="306586" cy="24526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55564" y="6825377"/>
            <a:ext cx="11871127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Missing data: 37 values in Review Rating column (handled via median imputation)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57457" y="539353"/>
            <a:ext cx="969645" cy="324207"/>
          </a:xfrm>
          <a:prstGeom prst="roundRect">
            <a:avLst>
              <a:gd name="adj" fmla="val 19458"/>
            </a:avLst>
          </a:prstGeom>
          <a:solidFill>
            <a:srgbClr val="321A2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70090" y="626388"/>
            <a:ext cx="150138" cy="150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95237" y="595670"/>
            <a:ext cx="519232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557457" y="920591"/>
            <a:ext cx="5823228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Preparation &amp; Cleaning</a:t>
            </a:r>
            <a:endParaRPr lang="en-US" sz="3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84" y="1656159"/>
            <a:ext cx="11146631" cy="418266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1172" y="2721559"/>
            <a:ext cx="575760" cy="575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748205" y="4697497"/>
            <a:ext cx="1681220" cy="57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Export to PostgreSQL</a:t>
            </a:r>
            <a:endParaRPr lang="en-US" sz="18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53349" y="2722639"/>
            <a:ext cx="575760" cy="5757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29408" y="4697497"/>
            <a:ext cx="1681219" cy="57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Engineer Features</a:t>
            </a:r>
            <a:endParaRPr lang="en-US" sz="18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6067" y="2722639"/>
            <a:ext cx="575760" cy="57576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22125" y="4697497"/>
            <a:ext cx="1681220" cy="57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Handle Missing</a:t>
            </a:r>
            <a:endParaRPr lang="en-US" sz="18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8784" y="2722639"/>
            <a:ext cx="575760" cy="57576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414842" y="4697497"/>
            <a:ext cx="1681220" cy="57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Explore &amp; Clean</a:t>
            </a:r>
            <a:endParaRPr lang="en-US" sz="18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9986" y="2722639"/>
            <a:ext cx="575760" cy="57576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2261498" y="4841437"/>
            <a:ext cx="1681220" cy="287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Load Data</a:t>
            </a:r>
            <a:endParaRPr lang="en-US" sz="1800" dirty="0"/>
          </a:p>
        </p:txBody>
      </p:sp>
      <p:sp>
        <p:nvSpPr>
          <p:cNvPr id="17" name="Text 8"/>
          <p:cNvSpPr/>
          <p:nvPr/>
        </p:nvSpPr>
        <p:spPr>
          <a:xfrm>
            <a:off x="1557457" y="5999440"/>
            <a:ext cx="11515487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Transformed raw data into analysis-ready format through systematic cleaning and feature engineering</a:t>
            </a:r>
            <a:endParaRPr lang="en-US" sz="1450" dirty="0"/>
          </a:p>
        </p:txBody>
      </p:sp>
      <p:sp>
        <p:nvSpPr>
          <p:cNvPr id="18" name="Shape 9"/>
          <p:cNvSpPr/>
          <p:nvPr/>
        </p:nvSpPr>
        <p:spPr>
          <a:xfrm>
            <a:off x="1557457" y="6424493"/>
            <a:ext cx="3743325" cy="1265753"/>
          </a:xfrm>
          <a:prstGeom prst="roundRect">
            <a:avLst>
              <a:gd name="adj" fmla="val 623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0"/>
          <p:cNvSpPr/>
          <p:nvPr/>
        </p:nvSpPr>
        <p:spPr>
          <a:xfrm>
            <a:off x="1752719" y="6619756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Standardization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1752719" y="6966109"/>
            <a:ext cx="3352800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Renamed columns to snake_case for consistency</a:t>
            </a:r>
            <a:endParaRPr lang="en-US" sz="1450" dirty="0"/>
          </a:p>
        </p:txBody>
      </p:sp>
      <p:sp>
        <p:nvSpPr>
          <p:cNvPr id="21" name="Shape 12"/>
          <p:cNvSpPr/>
          <p:nvPr/>
        </p:nvSpPr>
        <p:spPr>
          <a:xfrm>
            <a:off x="5443538" y="6424493"/>
            <a:ext cx="3743325" cy="1265753"/>
          </a:xfrm>
          <a:prstGeom prst="roundRect">
            <a:avLst>
              <a:gd name="adj" fmla="val 623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3"/>
          <p:cNvSpPr/>
          <p:nvPr/>
        </p:nvSpPr>
        <p:spPr>
          <a:xfrm>
            <a:off x="5638800" y="6619756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5638800" y="6966109"/>
            <a:ext cx="3352800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age_group and purchase_frequency_days</a:t>
            </a:r>
            <a:endParaRPr lang="en-US" sz="1450" dirty="0"/>
          </a:p>
        </p:txBody>
      </p:sp>
      <p:sp>
        <p:nvSpPr>
          <p:cNvPr id="24" name="Shape 15"/>
          <p:cNvSpPr/>
          <p:nvPr/>
        </p:nvSpPr>
        <p:spPr>
          <a:xfrm>
            <a:off x="9329618" y="6424493"/>
            <a:ext cx="3743325" cy="1265753"/>
          </a:xfrm>
          <a:prstGeom prst="roundRect">
            <a:avLst>
              <a:gd name="adj" fmla="val 623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Text 16"/>
          <p:cNvSpPr/>
          <p:nvPr/>
        </p:nvSpPr>
        <p:spPr>
          <a:xfrm>
            <a:off x="9524881" y="6619756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Validation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9524881" y="6966109"/>
            <a:ext cx="3352800" cy="528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Removed redundant promo_code_used column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30925"/>
            <a:ext cx="1737003" cy="479346"/>
          </a:xfrm>
          <a:prstGeom prst="roundRect">
            <a:avLst>
              <a:gd name="adj" fmla="val 17306"/>
            </a:avLst>
          </a:prstGeom>
          <a:noFill/>
          <a:ln w="7620">
            <a:solidFill>
              <a:srgbClr val="A95B95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9770" y="871895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5879" y="812602"/>
            <a:ext cx="11294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SQL ANALYSIS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89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Insights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42711"/>
            <a:ext cx="8175665" cy="4578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9539" y="3050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Findings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649539" y="3640455"/>
            <a:ext cx="4124325" cy="33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 generate 2.1x more revenue than female customers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Non-subscribers contribute 73% of total revenue despite lower average spend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Express shipping users spend $2 more on average than standard shipping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1752"/>
            <a:ext cx="6279118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7724" y="1439228"/>
            <a:ext cx="291655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Distribution by Loyalty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37724" y="2119670"/>
            <a:ext cx="12954952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Classification based on purchase history reveals customer engagement patterns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28036" y="4313277"/>
            <a:ext cx="2943939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80%</a:t>
            </a:r>
            <a:endParaRPr lang="en-US" sz="4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019" y="2817376"/>
            <a:ext cx="3590211" cy="359021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70434" y="6699290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837724" y="7170896"/>
            <a:ext cx="412492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3,116 customers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842992" y="4313277"/>
            <a:ext cx="2943939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18%</a:t>
            </a:r>
            <a:endParaRPr lang="en-US" sz="4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76" y="2817376"/>
            <a:ext cx="3590211" cy="359021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85391" y="6699290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Returning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252680" y="7170896"/>
            <a:ext cx="412492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701 customers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257949" y="4313277"/>
            <a:ext cx="2943939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2%</a:t>
            </a:r>
            <a:endParaRPr lang="en-US" sz="47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932" y="2817376"/>
            <a:ext cx="3590211" cy="35902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400348" y="6699290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9667637" y="7170896"/>
            <a:ext cx="412492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 customers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2130862"/>
            <a:ext cx="2364700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2204918"/>
            <a:ext cx="206847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PRODUCT PERFORMANCE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2693670"/>
            <a:ext cx="1074622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Top-Rated &amp; Discount-Dependent Items</a:t>
            </a:r>
            <a:endParaRPr lang="en-US" sz="4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749754"/>
            <a:ext cx="658654" cy="6586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31300" y="3749754"/>
            <a:ext cx="20268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Gloves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831300" y="4240768"/>
            <a:ext cx="202680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 rating: 3.86 stars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1" y="3749754"/>
            <a:ext cx="658654" cy="6586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33975" y="3749754"/>
            <a:ext cx="202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Sandals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133975" y="4240768"/>
            <a:ext cx="202692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Second highest: 3.84 stars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3749754"/>
            <a:ext cx="658654" cy="6586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436769" y="3749754"/>
            <a:ext cx="20268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8436769" y="4240768"/>
            <a:ext cx="202680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50% discount rate - highest dependency</a:t>
            </a:r>
            <a:endParaRPr lang="en-US" sz="19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3749754"/>
            <a:ext cx="658654" cy="65865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739443" y="3749754"/>
            <a:ext cx="202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Sneakers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11739443" y="4240768"/>
            <a:ext cx="202692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49.66% discount rate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864037" y="570357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839 customers used discounts but still spent above average purchase amount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7312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 BI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1292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Interactive visualization bringing data insights to life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801916"/>
            <a:ext cx="4136231" cy="1440656"/>
          </a:xfrm>
          <a:prstGeom prst="roundRect">
            <a:avLst>
              <a:gd name="adj" fmla="val 7198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41333" y="60792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Status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6570226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27% Yes, 73% No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801916"/>
            <a:ext cx="4136231" cy="1440656"/>
          </a:xfrm>
          <a:prstGeom prst="roundRect">
            <a:avLst>
              <a:gd name="adj" fmla="val 7198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24381" y="60792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Category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524381" y="6570226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Clothing: $100K revenue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630132" y="5801916"/>
            <a:ext cx="4136231" cy="1440656"/>
          </a:xfrm>
          <a:prstGeom prst="roundRect">
            <a:avLst>
              <a:gd name="adj" fmla="val 7198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07429" y="60792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Average Metrics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9907429" y="6570226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$59.76 spend, 3.75 rating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924169"/>
            <a:ext cx="1987272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1998226"/>
            <a:ext cx="1691045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2486978"/>
            <a:ext cx="56192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Strategic Action Plan</a:t>
            </a:r>
            <a:endParaRPr lang="en-US" sz="4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543062"/>
            <a:ext cx="4300776" cy="9875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0853" y="47773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853" y="526839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to convert the 73% non-subscriber base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2" y="3543062"/>
            <a:ext cx="4300776" cy="98750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11629" y="47773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411629" y="526839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repeat buyers to grow the 80% loyal segment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588" y="3543062"/>
            <a:ext cx="4300776" cy="98750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47773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9712404" y="5268397"/>
            <a:ext cx="38071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 sales boosts with margin control on high-discount items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2026-02-15T11:27:17Z</dcterms:created>
  <dcterms:modified xsi:type="dcterms:W3CDTF">2026-02-15T11:27:17Z</dcterms:modified>
</cp:coreProperties>
</file>